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6" r:id="rId3"/>
    <p:sldId id="257" r:id="rId4"/>
    <p:sldId id="258" r:id="rId5"/>
    <p:sldId id="259" r:id="rId6"/>
    <p:sldId id="297" r:id="rId7"/>
    <p:sldId id="260" r:id="rId8"/>
    <p:sldId id="264" r:id="rId9"/>
    <p:sldId id="303" r:id="rId10"/>
    <p:sldId id="266" r:id="rId11"/>
    <p:sldId id="267" r:id="rId12"/>
    <p:sldId id="268" r:id="rId13"/>
    <p:sldId id="270" r:id="rId14"/>
    <p:sldId id="275" r:id="rId15"/>
    <p:sldId id="273" r:id="rId16"/>
    <p:sldId id="276" r:id="rId17"/>
    <p:sldId id="274" r:id="rId18"/>
    <p:sldId id="299" r:id="rId19"/>
    <p:sldId id="277" r:id="rId20"/>
    <p:sldId id="278" r:id="rId21"/>
    <p:sldId id="282" r:id="rId22"/>
    <p:sldId id="284" r:id="rId23"/>
    <p:sldId id="285" r:id="rId24"/>
    <p:sldId id="286" r:id="rId25"/>
    <p:sldId id="287" r:id="rId26"/>
    <p:sldId id="290" r:id="rId27"/>
    <p:sldId id="291" r:id="rId28"/>
    <p:sldId id="293" r:id="rId29"/>
    <p:sldId id="294" r:id="rId30"/>
    <p:sldId id="302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60"/>
  </p:normalViewPr>
  <p:slideViewPr>
    <p:cSldViewPr>
      <p:cViewPr>
        <p:scale>
          <a:sx n="100" d="100"/>
          <a:sy n="100" d="100"/>
        </p:scale>
        <p:origin x="-107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4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B9AD-03F7-4361-9040-BE5D8D82D74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C0C1-1F59-409B-B6D4-72D0D6E9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E2455-6D5A-4CA2-9D2D-42383B3A646E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39D6-319A-46F7-8710-C451E46F0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 clockwise from the top – Front end view</a:t>
            </a:r>
            <a:r>
              <a:rPr lang="en-US" baseline="0" dirty="0" smtClean="0"/>
              <a:t> showing permanent magnet guide field and </a:t>
            </a:r>
            <a:r>
              <a:rPr lang="en-US" baseline="0" dirty="0" err="1" smtClean="0"/>
              <a:t>cryo</a:t>
            </a:r>
            <a:r>
              <a:rPr lang="en-US" baseline="0" dirty="0" smtClean="0"/>
              <a:t>-cup location, vies of instrument, detail of up stream pi flipper (not used except for setup) and detail of guide field/electromagnets around cup.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717-E897-A042-AF15-6459F68128A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Spherical neutron polarimetry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Janoschek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39D6-319A-46F7-8710-C451E46F0B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4523-2C43-47C5-80B2-C0BACAA5372C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E172-5F9C-48D5-93CC-BCD8B83A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1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458200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Development of Spherical Neutron Polarimetry Device 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 err="1" smtClean="0"/>
              <a:t>Tianhao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Advisor: Prof. Roger </a:t>
            </a:r>
            <a:r>
              <a:rPr lang="en-US" dirty="0" err="1" smtClean="0"/>
              <a:t>Pynn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Research Goal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Spherical Neutron Polarimetry is a very powerful experimental method to detect material structure and properties.</a:t>
            </a:r>
          </a:p>
          <a:p>
            <a:pPr marL="0" indent="0">
              <a:buNone/>
            </a:pPr>
            <a:r>
              <a:rPr lang="en-US" sz="2400" dirty="0" smtClean="0"/>
              <a:t>Currently no similar device exists in U.S.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Research target: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evelop a device that could fulfill spherical neutron polarimetry experiment method, based on available neutron sources in U.S. (LENS at IU, HFIR at ORNL, NIST? Los Alamos?)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Features of the device:</a:t>
            </a:r>
          </a:p>
          <a:p>
            <a:pPr marL="0" indent="0">
              <a:buNone/>
            </a:pPr>
            <a:r>
              <a:rPr lang="en-US" sz="2200" dirty="0" smtClean="0"/>
              <a:t>Use High </a:t>
            </a:r>
            <a:r>
              <a:rPr lang="en-US" sz="2200" dirty="0" err="1" smtClean="0"/>
              <a:t>Tc</a:t>
            </a:r>
            <a:r>
              <a:rPr lang="en-US" sz="2200" dirty="0" smtClean="0"/>
              <a:t> superconducting material (YBCO) for magnetic field shielding.</a:t>
            </a:r>
          </a:p>
          <a:p>
            <a:pPr marL="0" indent="0">
              <a:buNone/>
            </a:pPr>
            <a:r>
              <a:rPr lang="en-US" sz="2400" dirty="0" smtClean="0"/>
              <a:t>Use closed cycle cryogenic stats</a:t>
            </a:r>
          </a:p>
          <a:p>
            <a:pPr marL="0" indent="0">
              <a:buNone/>
            </a:pPr>
            <a:r>
              <a:rPr lang="en-US" sz="2400" dirty="0" smtClean="0"/>
              <a:t>Not bound to one single source</a:t>
            </a:r>
          </a:p>
          <a:p>
            <a:pPr marL="0" indent="0">
              <a:buNone/>
            </a:pPr>
            <a:r>
              <a:rPr lang="en-US" sz="2400" dirty="0" smtClean="0"/>
              <a:t>Taking advantage of Time of Flight source 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Research Plan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0" y="838200"/>
            <a:ext cx="8472489" cy="5867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Build and test precession field shielded by YBCO (Spin nutator)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realize and calibrate Spherical neutron spin manipulation</a:t>
            </a:r>
          </a:p>
          <a:p>
            <a:pPr marL="457200" indent="-457200">
              <a:buAutoNum type="arabicPeriod"/>
            </a:pPr>
            <a:r>
              <a:rPr lang="en-US" sz="2400" smtClean="0"/>
              <a:t>Small angle </a:t>
            </a:r>
            <a:r>
              <a:rPr lang="en-US" sz="2400" dirty="0" smtClean="0"/>
              <a:t>neutron scattering based SNP experiment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Build Fully functional SNP device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Condensed matter experiment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(Further Improvement)</a:t>
            </a:r>
          </a:p>
          <a:p>
            <a:pPr marL="400050" lvl="1" indent="0">
              <a:buNone/>
            </a:pPr>
            <a:r>
              <a:rPr lang="en-US" sz="2000" dirty="0" smtClean="0"/>
              <a:t>(Time of Flight method, advanced sample manipulation……)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7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First Step of research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0" y="838200"/>
            <a:ext cx="8548689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Neutron spin nutator</a:t>
            </a:r>
          </a:p>
          <a:p>
            <a:pPr marL="400050" lvl="1" indent="0">
              <a:buNone/>
            </a:pPr>
            <a:r>
              <a:rPr lang="en-US" sz="2400" dirty="0" smtClean="0"/>
              <a:t>Crucial component of the whole device</a:t>
            </a:r>
          </a:p>
          <a:p>
            <a:pPr marL="400050" lvl="1" indent="0">
              <a:buNone/>
            </a:pPr>
            <a:r>
              <a:rPr lang="en-US" sz="2400" dirty="0" smtClean="0"/>
              <a:t>Test of High </a:t>
            </a:r>
            <a:r>
              <a:rPr lang="en-US" sz="2400" dirty="0" err="1" smtClean="0"/>
              <a:t>Tc</a:t>
            </a:r>
            <a:r>
              <a:rPr lang="en-US" sz="2400" dirty="0" smtClean="0"/>
              <a:t> YBCO superconducting material as B field shield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67546" y="2895600"/>
            <a:ext cx="7543800" cy="2857500"/>
            <a:chOff x="838200" y="3619500"/>
            <a:chExt cx="6629400" cy="2362201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2476500" y="4229100"/>
              <a:ext cx="190500" cy="1143001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Direct Access Storage 63"/>
            <p:cNvSpPr/>
            <p:nvPr/>
          </p:nvSpPr>
          <p:spPr>
            <a:xfrm>
              <a:off x="2253343" y="4229100"/>
              <a:ext cx="1183313" cy="1143000"/>
            </a:xfrm>
            <a:prstGeom prst="flowChartMagneticDrum">
              <a:avLst/>
            </a:prstGeom>
            <a:solidFill>
              <a:srgbClr val="FF0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838200" y="4800600"/>
              <a:ext cx="6629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2740476" y="3619500"/>
              <a:ext cx="2822123" cy="2362200"/>
              <a:chOff x="2740477" y="3886200"/>
              <a:chExt cx="1907722" cy="1763486"/>
            </a:xfrm>
          </p:grpSpPr>
          <p:sp>
            <p:nvSpPr>
              <p:cNvPr id="71" name="Cube 70"/>
              <p:cNvSpPr/>
              <p:nvPr/>
            </p:nvSpPr>
            <p:spPr>
              <a:xfrm>
                <a:off x="2740477" y="3886200"/>
                <a:ext cx="838199" cy="1763486"/>
              </a:xfrm>
              <a:prstGeom prst="cube">
                <a:avLst>
                  <a:gd name="adj" fmla="val 61654"/>
                </a:avLst>
              </a:prstGeom>
              <a:solidFill>
                <a:srgbClr val="4F81BD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3048000" y="3886200"/>
                <a:ext cx="1295400" cy="1763486"/>
              </a:xfrm>
              <a:prstGeom prst="cube">
                <a:avLst>
                  <a:gd name="adj" fmla="val 39900"/>
                </a:avLst>
              </a:prstGeom>
              <a:solidFill>
                <a:srgbClr val="FFFF00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3810000" y="3886200"/>
                <a:ext cx="838199" cy="1763486"/>
              </a:xfrm>
              <a:prstGeom prst="cube">
                <a:avLst>
                  <a:gd name="adj" fmla="val 61654"/>
                </a:avLst>
              </a:prstGeom>
              <a:solidFill>
                <a:srgbClr val="4F81BD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lowchart: Direct Access Storage 66"/>
            <p:cNvSpPr/>
            <p:nvPr/>
          </p:nvSpPr>
          <p:spPr>
            <a:xfrm>
              <a:off x="4942618" y="4229100"/>
              <a:ext cx="1077182" cy="1143000"/>
            </a:xfrm>
            <a:prstGeom prst="flowChartMagneticDrum">
              <a:avLst/>
            </a:prstGeom>
            <a:solidFill>
              <a:srgbClr val="FF0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5671457" y="4495800"/>
              <a:ext cx="304800" cy="5334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71" idx="1"/>
            </p:cNvCxnSpPr>
            <p:nvPr/>
          </p:nvCxnSpPr>
          <p:spPr>
            <a:xfrm flipH="1" flipV="1">
              <a:off x="2978214" y="4383986"/>
              <a:ext cx="26243" cy="1597715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4648200" y="4383985"/>
              <a:ext cx="26243" cy="1597715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53943" y="2514600"/>
            <a:ext cx="2911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Guide field on rotation stage</a:t>
            </a:r>
          </a:p>
          <a:p>
            <a:pPr algn="ctr"/>
            <a:r>
              <a:rPr lang="en-US" b="1" dirty="0" smtClean="0"/>
              <a:t>(Spin rotator)</a:t>
            </a:r>
            <a:endParaRPr lang="en-US" b="1" dirty="0"/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>
            <a:off x="1709599" y="3160931"/>
            <a:ext cx="678198" cy="7947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999633" y="6037498"/>
            <a:ext cx="224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Front precession field</a:t>
            </a:r>
          </a:p>
          <a:p>
            <a:pPr algn="ctr"/>
            <a:r>
              <a:rPr lang="en-US" b="1" dirty="0" smtClean="0"/>
              <a:t>(spin nutator)</a:t>
            </a:r>
            <a:endParaRPr lang="en-US" b="1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3102734" y="5753100"/>
            <a:ext cx="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860447" y="6022539"/>
            <a:ext cx="218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Back precession field</a:t>
            </a:r>
          </a:p>
          <a:p>
            <a:pPr algn="ctr"/>
            <a:r>
              <a:rPr lang="en-US" b="1" dirty="0" smtClean="0"/>
              <a:t>(spin nutator)</a:t>
            </a:r>
            <a:endParaRPr lang="en-US" b="1" dirty="0"/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5338091" y="5334000"/>
            <a:ext cx="595866" cy="747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5" idx="2"/>
          </p:cNvCxnSpPr>
          <p:nvPr/>
        </p:nvCxnSpPr>
        <p:spPr>
          <a:xfrm>
            <a:off x="1709599" y="3160931"/>
            <a:ext cx="4030256" cy="7947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32239" y="2667000"/>
            <a:ext cx="19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Zero field chamber</a:t>
            </a:r>
            <a:endParaRPr lang="en-US" b="1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4749255" y="2837765"/>
            <a:ext cx="1882984" cy="323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7249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Nutator component and Assemble Procedure</a:t>
            </a:r>
            <a:endParaRPr lang="en-US" sz="4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5804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4000" dirty="0"/>
              <a:t>Spin Nutator Simulation using </a:t>
            </a:r>
            <a:r>
              <a:rPr lang="en-US" sz="4000" dirty="0" err="1"/>
              <a:t>Radia</a:t>
            </a:r>
            <a:r>
              <a:rPr lang="en-US" sz="40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(Excellent Work from colleague </a:t>
            </a:r>
            <a:r>
              <a:rPr lang="en-US" sz="2400" dirty="0" err="1" smtClean="0"/>
              <a:t>Fankang</a:t>
            </a:r>
            <a:r>
              <a:rPr lang="en-US" sz="2400" dirty="0" smtClean="0"/>
              <a:t> Li)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Field Integral mapping</a:t>
            </a:r>
          </a:p>
          <a:p>
            <a:pPr marL="0" indent="0">
              <a:buNone/>
            </a:pPr>
            <a:r>
              <a:rPr lang="en-US" sz="2400" dirty="0" smtClean="0"/>
              <a:t>Wavelength: 4 </a:t>
            </a:r>
            <a:r>
              <a:rPr lang="en-US" sz="2400" dirty="0" err="1" smtClean="0"/>
              <a:t>Ang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Current: 4 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180 </a:t>
            </a:r>
            <a:r>
              <a:rPr lang="en-US" sz="2400" dirty="0" err="1" smtClean="0"/>
              <a:t>deg</a:t>
            </a:r>
            <a:r>
              <a:rPr lang="en-US" sz="2400" dirty="0" smtClean="0"/>
              <a:t> rotation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Dephasing caused by</a:t>
            </a:r>
          </a:p>
          <a:p>
            <a:pPr marL="0" indent="0">
              <a:buNone/>
            </a:pPr>
            <a:r>
              <a:rPr lang="en-US" sz="2400" dirty="0" smtClean="0"/>
              <a:t>Inhomogeneity:</a:t>
            </a:r>
          </a:p>
          <a:p>
            <a:pPr marL="0" indent="0">
              <a:buNone/>
            </a:pPr>
            <a:r>
              <a:rPr lang="en-US" sz="2400" dirty="0" smtClean="0"/>
              <a:t>(20mm beam size)</a:t>
            </a:r>
          </a:p>
          <a:p>
            <a:pPr marL="0" indent="0">
              <a:buNone/>
            </a:pPr>
            <a:r>
              <a:rPr lang="en-US" sz="2400" dirty="0" smtClean="0"/>
              <a:t> &lt; 0.1%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8" name="Picture 2" descr="C:\Users\Radian\Pictures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13979" b="5495"/>
          <a:stretch/>
        </p:blipFill>
        <p:spPr bwMode="auto">
          <a:xfrm>
            <a:off x="2924585" y="1600200"/>
            <a:ext cx="620852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2667000"/>
            <a:ext cx="1905000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Cryogenic system setu</a:t>
            </a:r>
            <a:r>
              <a:rPr lang="en-US" sz="4000" dirty="0"/>
              <a:t>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/>
          <a:stretch/>
        </p:blipFill>
        <p:spPr bwMode="auto">
          <a:xfrm>
            <a:off x="87086" y="1219200"/>
            <a:ext cx="8763000" cy="452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Real Picture and Difficulties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290" name="Picture 2" descr="E:\Research\Reading\SNP\IMG_02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 r="18555" b="15281"/>
          <a:stretch/>
        </p:blipFill>
        <p:spPr bwMode="auto">
          <a:xfrm rot="5400000">
            <a:off x="4101173" y="1940192"/>
            <a:ext cx="5018353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Research\Reading\SNP\IMG_02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7938"/>
          <a:stretch/>
        </p:blipFill>
        <p:spPr bwMode="auto">
          <a:xfrm>
            <a:off x="457200" y="1012165"/>
            <a:ext cx="3695700" cy="451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47" y="116632"/>
            <a:ext cx="81534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Beam Setup</a:t>
            </a:r>
            <a:endParaRPr lang="en-US" dirty="0"/>
          </a:p>
        </p:txBody>
      </p:sp>
      <p:pic>
        <p:nvPicPr>
          <p:cNvPr id="4" name="Picture 3" descr="2012-10-09 14.09.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008" y="995770"/>
            <a:ext cx="35814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2-10-09 14.09.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5770"/>
            <a:ext cx="35814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012-10-09 14.09.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91" y="3968087"/>
            <a:ext cx="35814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012-10-09 14.10.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008" y="4003343"/>
            <a:ext cx="35814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46968" y="167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191" y="234832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Guide Field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248" y="1371600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Cryogenic system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24100" y="1676400"/>
            <a:ext cx="325596" cy="369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9568" y="248684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Analyzer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6029" y="2117508"/>
            <a:ext cx="101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Detector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012" y="5360399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Front Slit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168" y="6257745"/>
            <a:ext cx="16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Front Pi Flipper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7911" y="44577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Vacuum Chamber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7568" y="6436397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Front &amp; Back Electro Magnets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63231" y="5791201"/>
            <a:ext cx="0" cy="651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814368" y="5867401"/>
            <a:ext cx="199889" cy="575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91616" y="5031979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Nutator chamber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46770" y="5391151"/>
            <a:ext cx="772398" cy="338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67010" y="568273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 Slit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Experiment Setup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Simple measurement: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Time </a:t>
            </a:r>
            <a:r>
              <a:rPr lang="en-US" sz="2400" dirty="0"/>
              <a:t>of flight source – precession angle vs. neutron wavelength</a:t>
            </a:r>
          </a:p>
          <a:p>
            <a:pPr marL="0" indent="0">
              <a:buNone/>
            </a:pPr>
            <a:r>
              <a:rPr lang="en-US" sz="2400" dirty="0"/>
              <a:t>Shifting precession coil current - Precession angle vs. current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12394" y="1584685"/>
            <a:ext cx="6918822" cy="2677103"/>
            <a:chOff x="727440" y="2241316"/>
            <a:chExt cx="6918822" cy="2677103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47178" y="3699219"/>
              <a:ext cx="636802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004578" y="2632419"/>
              <a:ext cx="838200" cy="22860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80578" y="3353614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66328" y="3629839"/>
              <a:ext cx="114300" cy="1333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80978" y="3356319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6728" y="3632544"/>
              <a:ext cx="114300" cy="1333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5" idx="2"/>
              <a:endCxn id="5" idx="0"/>
            </p:cNvCxnSpPr>
            <p:nvPr/>
          </p:nvCxnSpPr>
          <p:spPr>
            <a:xfrm flipV="1">
              <a:off x="3423678" y="2632419"/>
              <a:ext cx="0" cy="2286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27440" y="2968736"/>
              <a:ext cx="2192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Incoming Guide Field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8388" y="2984282"/>
              <a:ext cx="2190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Outgoing Guide Field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68796" y="2241316"/>
              <a:ext cx="170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Precession Field</a:t>
              </a:r>
              <a:endParaRPr lang="en-US" b="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338684" y="3363750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24434" y="3639975"/>
              <a:ext cx="114300" cy="1333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27128" y="4191000"/>
              <a:ext cx="1519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Analyzer Field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79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152400"/>
            <a:ext cx="9372599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Polarization </a:t>
            </a:r>
            <a:r>
              <a:rPr lang="en-US" sz="2400" dirty="0"/>
              <a:t>vs. Wavelength plot </a:t>
            </a:r>
            <a:r>
              <a:rPr lang="en-US" sz="2400" dirty="0" smtClean="0"/>
              <a:t>with </a:t>
            </a:r>
            <a:r>
              <a:rPr lang="en-US" sz="2400" dirty="0"/>
              <a:t>different </a:t>
            </a:r>
            <a:r>
              <a:rPr lang="en-US" sz="2400" dirty="0" smtClean="0"/>
              <a:t>precession coil currents</a:t>
            </a:r>
            <a:endParaRPr lang="en-US" sz="2400" dirty="0"/>
          </a:p>
        </p:txBody>
      </p:sp>
      <p:pic>
        <p:nvPicPr>
          <p:cNvPr id="1027" name="Picture 3" descr="F:\Research\My Experiment\2012.9.15 LENS\DataAnalysis\Pic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r="39018" b="7857"/>
          <a:stretch/>
        </p:blipFill>
        <p:spPr bwMode="auto">
          <a:xfrm>
            <a:off x="177670" y="1143373"/>
            <a:ext cx="8750300" cy="457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46737" y="287566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3" descr="F:\Research\My Experiment\2012.9.15 LENS\DataAnalysis\Pic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7" t="11665" r="16714" b="11768"/>
          <a:stretch/>
        </p:blipFill>
        <p:spPr bwMode="auto">
          <a:xfrm>
            <a:off x="7580475" y="4060305"/>
            <a:ext cx="1563525" cy="2797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7766" y="5714627"/>
            <a:ext cx="137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Wavelength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84320" y="1140349"/>
            <a:ext cx="12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 Angstrom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771" y="764524"/>
            <a:ext cx="13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Polarization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36795" y="1509681"/>
            <a:ext cx="0" cy="40652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7520" y="1143373"/>
            <a:ext cx="12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8 Angstrom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79995" y="1512705"/>
            <a:ext cx="0" cy="40652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14823"/>
              </p:ext>
            </p:extLst>
          </p:nvPr>
        </p:nvGraphicFramePr>
        <p:xfrm>
          <a:off x="498475" y="6008688"/>
          <a:ext cx="189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5" imgW="1041120" imgH="431640" progId="Equation.DSMT4">
                  <p:embed/>
                </p:oleObj>
              </mc:Choice>
              <mc:Fallback>
                <p:oleObj name="Equation" r:id="rId5" imgW="10411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6008688"/>
                        <a:ext cx="189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0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191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Introduction to Spherical Neutron Polarimetry technology (SNP)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Current existing SNP devices (</a:t>
            </a:r>
            <a:r>
              <a:rPr lang="en-US" dirty="0" err="1" smtClean="0"/>
              <a:t>CryoPAD</a:t>
            </a:r>
            <a:r>
              <a:rPr lang="en-US" dirty="0" smtClean="0"/>
              <a:t>, </a:t>
            </a:r>
            <a:r>
              <a:rPr lang="en-US" dirty="0" err="1" smtClean="0"/>
              <a:t>MuPAD</a:t>
            </a:r>
            <a:r>
              <a:rPr lang="en-US" dirty="0" smtClean="0"/>
              <a:t>)</a:t>
            </a:r>
          </a:p>
          <a:p>
            <a:pPr marL="457200" indent="-457200">
              <a:buAutoNum type="arabicPeriod"/>
            </a:pPr>
            <a:r>
              <a:rPr lang="en-US" dirty="0" smtClean="0"/>
              <a:t>Research goal</a:t>
            </a:r>
          </a:p>
          <a:p>
            <a:pPr marL="457200" indent="-457200">
              <a:buAutoNum type="arabicPeriod"/>
            </a:pPr>
            <a:r>
              <a:rPr lang="en-US" dirty="0" smtClean="0"/>
              <a:t>Previous research experiment result</a:t>
            </a:r>
          </a:p>
          <a:p>
            <a:pPr marL="457200" indent="-457200">
              <a:buAutoNum type="arabicPeriod"/>
            </a:pPr>
            <a:r>
              <a:rPr lang="en-US" dirty="0" smtClean="0"/>
              <a:t>Next step research plan</a:t>
            </a:r>
          </a:p>
        </p:txBody>
      </p:sp>
    </p:spTree>
    <p:extLst>
      <p:ext uri="{BB962C8B-B14F-4D97-AF65-F5344CB8AC3E}">
        <p14:creationId xmlns:p14="http://schemas.microsoft.com/office/powerpoint/2010/main" val="14609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Research\My Experiment\2012.9.15 LENS\DataAnalysis\pic 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r="49639" b="10034"/>
          <a:stretch/>
        </p:blipFill>
        <p:spPr bwMode="auto">
          <a:xfrm>
            <a:off x="152712" y="1452027"/>
            <a:ext cx="8376340" cy="430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1" y="152400"/>
            <a:ext cx="6484844" cy="562998"/>
          </a:xfrm>
        </p:spPr>
        <p:txBody>
          <a:bodyPr>
            <a:noAutofit/>
          </a:bodyPr>
          <a:lstStyle/>
          <a:p>
            <a:r>
              <a:rPr lang="en-US" sz="3200" dirty="0"/>
              <a:t>Plot of P/PI=0 and fitting to </a:t>
            </a:r>
            <a:r>
              <a:rPr lang="en-US" sz="3200" dirty="0" smtClean="0"/>
              <a:t>function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33613"/>
              </p:ext>
            </p:extLst>
          </p:nvPr>
        </p:nvGraphicFramePr>
        <p:xfrm>
          <a:off x="6324600" y="228600"/>
          <a:ext cx="2714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4" imgW="1206360" imgH="203040" progId="Equation.DSMT4">
                  <p:embed/>
                </p:oleObj>
              </mc:Choice>
              <mc:Fallback>
                <p:oleObj name="Equation" r:id="rId4" imgW="1206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228600"/>
                        <a:ext cx="27146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64241" y="5867400"/>
            <a:ext cx="137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Wavelength </a:t>
            </a:r>
            <a:endParaRPr lang="en-US" b="1" dirty="0"/>
          </a:p>
        </p:txBody>
      </p:sp>
      <p:pic>
        <p:nvPicPr>
          <p:cNvPr id="12" name="Picture 4" descr="F:\Research\My Experiment\2012.9.15 LENS\DataAnalysis\pic 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9" t="2261" r="35898" b="7442"/>
          <a:stretch/>
        </p:blipFill>
        <p:spPr bwMode="auto">
          <a:xfrm>
            <a:off x="7924799" y="1837153"/>
            <a:ext cx="1219201" cy="503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67729" y="305603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5110" y="1072892"/>
            <a:ext cx="12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 Angstrom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57787" y="1508411"/>
            <a:ext cx="0" cy="424688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7952" y="1072892"/>
            <a:ext cx="12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8 Angstrom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01858" y="1508411"/>
            <a:ext cx="0" cy="4243744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07113"/>
              </p:ext>
            </p:extLst>
          </p:nvPr>
        </p:nvGraphicFramePr>
        <p:xfrm>
          <a:off x="304800" y="728183"/>
          <a:ext cx="519877" cy="68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6" imgW="304560" imgH="431640" progId="Equation.DSMT4">
                  <p:embed/>
                </p:oleObj>
              </mc:Choice>
              <mc:Fallback>
                <p:oleObj name="Equation" r:id="rId6" imgW="304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728183"/>
                        <a:ext cx="519877" cy="689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29127"/>
              </p:ext>
            </p:extLst>
          </p:nvPr>
        </p:nvGraphicFramePr>
        <p:xfrm>
          <a:off x="268288" y="6008688"/>
          <a:ext cx="23542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8" imgW="1295280" imgH="431640" progId="Equation.DSMT4">
                  <p:embed/>
                </p:oleObj>
              </mc:Choice>
              <mc:Fallback>
                <p:oleObj name="Equation" r:id="rId8" imgW="12952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6008688"/>
                        <a:ext cx="235426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256" y="152400"/>
            <a:ext cx="8975911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Fitting Data </a:t>
            </a:r>
            <a:r>
              <a:rPr lang="en-US" sz="3600" dirty="0"/>
              <a:t>and the Beam size Comparison</a:t>
            </a:r>
          </a:p>
        </p:txBody>
      </p:sp>
      <p:pic>
        <p:nvPicPr>
          <p:cNvPr id="6146" name="Picture 2" descr="F:\Research\My Experiment\2012.9.15 LENS\DataAnalysis\Pic 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r="49327" b="12184"/>
          <a:stretch/>
        </p:blipFill>
        <p:spPr bwMode="auto">
          <a:xfrm>
            <a:off x="28238" y="1406774"/>
            <a:ext cx="8810962" cy="4121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04253" y="1620564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3"/>
            <a:endCxn id="3076" idx="3"/>
          </p:cNvCxnSpPr>
          <p:nvPr/>
        </p:nvCxnSpPr>
        <p:spPr>
          <a:xfrm flipH="1">
            <a:off x="3808226" y="2140890"/>
            <a:ext cx="396893" cy="115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86319" y="4824429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 flipV="1">
            <a:off x="5743969" y="4663273"/>
            <a:ext cx="442350" cy="46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F:\Research\My Experiment\2012.9.15 LENS\DataAnalysis\Pic 11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9816" r="64229" b="19664"/>
          <a:stretch/>
        </p:blipFill>
        <p:spPr bwMode="auto">
          <a:xfrm>
            <a:off x="1371600" y="1487510"/>
            <a:ext cx="2436626" cy="153739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Research\My Experiment\2012.9.15 LENS\DataAnalysis\Pic 12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17271" r="54699" b="31103"/>
          <a:stretch/>
        </p:blipFill>
        <p:spPr bwMode="auto">
          <a:xfrm>
            <a:off x="3679678" y="4037985"/>
            <a:ext cx="2064291" cy="1250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Research\My Experiment\2012.9.15 LENS\DataAnalysis\Pic 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7" t="53950" r="35473" b="12184"/>
          <a:stretch/>
        </p:blipFill>
        <p:spPr bwMode="auto">
          <a:xfrm>
            <a:off x="7617914" y="4602263"/>
            <a:ext cx="1526086" cy="222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64241" y="5528643"/>
            <a:ext cx="137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Wavelength 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78421"/>
              </p:ext>
            </p:extLst>
          </p:nvPr>
        </p:nvGraphicFramePr>
        <p:xfrm>
          <a:off x="152400" y="653348"/>
          <a:ext cx="519877" cy="68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6" imgW="304560" imgH="431640" progId="Equation.DSMT4">
                  <p:embed/>
                </p:oleObj>
              </mc:Choice>
              <mc:Fallback>
                <p:oleObj name="Equation" r:id="rId6" imgW="304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653348"/>
                        <a:ext cx="519877" cy="689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18051" y="5879254"/>
            <a:ext cx="6206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Depolarization: 	&lt;</a:t>
            </a:r>
            <a:r>
              <a:rPr lang="en-US" b="1" dirty="0"/>
              <a:t>2</a:t>
            </a:r>
            <a:r>
              <a:rPr lang="en-US" b="1" dirty="0" smtClean="0"/>
              <a:t>% with 20mm beam size</a:t>
            </a:r>
          </a:p>
          <a:p>
            <a:r>
              <a:rPr lang="en-US" b="1" dirty="0"/>
              <a:t>	</a:t>
            </a:r>
            <a:r>
              <a:rPr lang="en-US" b="1" dirty="0" smtClean="0"/>
              <a:t>	&lt;0.4% </a:t>
            </a:r>
            <a:r>
              <a:rPr lang="en-US" b="1" dirty="0"/>
              <a:t>with </a:t>
            </a:r>
            <a:r>
              <a:rPr lang="en-US" b="1" dirty="0" smtClean="0"/>
              <a:t>15mm beam size</a:t>
            </a:r>
          </a:p>
          <a:p>
            <a:r>
              <a:rPr lang="en-US" b="1" dirty="0"/>
              <a:t>	</a:t>
            </a:r>
            <a:r>
              <a:rPr lang="en-US" b="1" dirty="0" smtClean="0"/>
              <a:t>	&lt;0.1% </a:t>
            </a:r>
            <a:r>
              <a:rPr lang="en-US" b="1" dirty="0"/>
              <a:t>with </a:t>
            </a:r>
            <a:r>
              <a:rPr lang="en-US" b="1" dirty="0" smtClean="0"/>
              <a:t>10mm </a:t>
            </a:r>
            <a:r>
              <a:rPr lang="en-US" b="1" dirty="0" err="1"/>
              <a:t>beamsize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89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3058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Choosing </a:t>
            </a:r>
            <a:r>
              <a:rPr lang="en-US" sz="2000" dirty="0"/>
              <a:t>a Specific Wavelength and plot polarization through different </a:t>
            </a:r>
            <a:r>
              <a:rPr lang="en-US" sz="2000" dirty="0" smtClean="0"/>
              <a:t>current</a:t>
            </a:r>
            <a:endParaRPr lang="en-US" sz="2000" dirty="0"/>
          </a:p>
        </p:txBody>
      </p:sp>
      <p:pic>
        <p:nvPicPr>
          <p:cNvPr id="2051" name="Picture 3" descr="F:\Research\My Experiment\2012.9.15 LENS\DataAnalysis\pic 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28571" b="2178"/>
          <a:stretch/>
        </p:blipFill>
        <p:spPr bwMode="auto">
          <a:xfrm>
            <a:off x="119743" y="674914"/>
            <a:ext cx="7674430" cy="505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5943600"/>
            <a:ext cx="681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Compared to CryoPAD precession: 123.65deg/(A [</a:t>
            </a:r>
            <a:r>
              <a:rPr lang="en-US" sz="2000" dirty="0" err="1" smtClean="0"/>
              <a:t>Ang</a:t>
            </a:r>
            <a:r>
              <a:rPr lang="en-US" sz="2000" dirty="0" smtClean="0"/>
              <a:t>]), CryoCUP has less precession power: 11.52deg </a:t>
            </a:r>
            <a:r>
              <a:rPr lang="en-US" sz="2000" dirty="0"/>
              <a:t>/(A [</a:t>
            </a:r>
            <a:r>
              <a:rPr lang="en-US" sz="2000" dirty="0" err="1"/>
              <a:t>Ang</a:t>
            </a:r>
            <a:r>
              <a:rPr lang="en-US" sz="2000" dirty="0" smtClean="0"/>
              <a:t>]).</a:t>
            </a:r>
          </a:p>
        </p:txBody>
      </p:sp>
      <p:pic>
        <p:nvPicPr>
          <p:cNvPr id="7" name="Picture 3" descr="F:\Research\My Experiment\2012.9.15 LENS\DataAnalysis\pic 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9" t="27156" r="874" b="27373"/>
          <a:stretch/>
        </p:blipFill>
        <p:spPr bwMode="auto">
          <a:xfrm>
            <a:off x="6792687" y="4279908"/>
            <a:ext cx="2351312" cy="257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1474" y="3204151"/>
            <a:ext cx="90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Current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Experiment summary: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Through the experiment test, it is feasible to use YBCO superconducting film as a magnetic field shield to isolate precession region from outer field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By adjusting the current going through coil, we are able to control the precession angle.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dephasing factor of &lt;2% is within acceptable range so that the nutator is suitable for next step development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The thermal anchor of cryogenic system is not good, which limited the highest current to 4A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homogeneity of field generated by Helmholtz coil is not ideal, also the field strength generated is not strong enough</a:t>
            </a:r>
          </a:p>
        </p:txBody>
      </p:sp>
    </p:spTree>
    <p:extLst>
      <p:ext uri="{BB962C8B-B14F-4D97-AF65-F5344CB8AC3E}">
        <p14:creationId xmlns:p14="http://schemas.microsoft.com/office/powerpoint/2010/main" val="9841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Next step development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Research Steps: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Neutron spin nutator</a:t>
            </a:r>
          </a:p>
          <a:p>
            <a:pPr marL="457200" indent="-457200">
              <a:buAutoNum type="arabicPeriod"/>
            </a:pPr>
            <a:r>
              <a:rPr lang="en-US" sz="2400" dirty="0"/>
              <a:t>Spherical neutron spin manipulation</a:t>
            </a:r>
          </a:p>
          <a:p>
            <a:pPr marL="457200" indent="-457200">
              <a:buAutoNum type="arabicPeriod"/>
            </a:pPr>
            <a:r>
              <a:rPr lang="en-US" sz="2400" dirty="0"/>
              <a:t>Spherical neutron polarimetry with SANS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Fully functional SNP device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Condensed matter experiment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Further development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(Time of Flight method, advanced sample manipulation……)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08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Next step </a:t>
            </a:r>
            <a:r>
              <a:rPr lang="en-US" sz="4000" dirty="0" smtClean="0"/>
              <a:t>Device development </a:t>
            </a:r>
            <a:endParaRPr lang="en-US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2370" y="870473"/>
            <a:ext cx="8058996" cy="4671894"/>
            <a:chOff x="218202" y="961718"/>
            <a:chExt cx="8389680" cy="5123445"/>
          </a:xfrm>
        </p:grpSpPr>
        <p:grpSp>
          <p:nvGrpSpPr>
            <p:cNvPr id="33" name="Group 32"/>
            <p:cNvGrpSpPr/>
            <p:nvPr/>
          </p:nvGrpSpPr>
          <p:grpSpPr>
            <a:xfrm>
              <a:off x="631805" y="1342718"/>
              <a:ext cx="7543800" cy="2857500"/>
              <a:chOff x="838200" y="3619500"/>
              <a:chExt cx="6629400" cy="236220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2476500" y="4229100"/>
                <a:ext cx="190500" cy="1143001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lowchart: Direct Access Storage 12"/>
              <p:cNvSpPr/>
              <p:nvPr/>
            </p:nvSpPr>
            <p:spPr>
              <a:xfrm>
                <a:off x="2253343" y="4229100"/>
                <a:ext cx="1183313" cy="1143000"/>
              </a:xfrm>
              <a:prstGeom prst="flowChartMagneticDrum">
                <a:avLst/>
              </a:prstGeom>
              <a:solidFill>
                <a:srgbClr val="FF00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838200" y="4800600"/>
                <a:ext cx="6629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2740476" y="3619500"/>
                <a:ext cx="2822123" cy="2362200"/>
                <a:chOff x="2740477" y="3886200"/>
                <a:chExt cx="1907722" cy="1763486"/>
              </a:xfrm>
            </p:grpSpPr>
            <p:sp>
              <p:nvSpPr>
                <p:cNvPr id="6" name="Cube 5"/>
                <p:cNvSpPr/>
                <p:nvPr/>
              </p:nvSpPr>
              <p:spPr>
                <a:xfrm>
                  <a:off x="2740477" y="3886200"/>
                  <a:ext cx="838199" cy="1763486"/>
                </a:xfrm>
                <a:prstGeom prst="cube">
                  <a:avLst>
                    <a:gd name="adj" fmla="val 61654"/>
                  </a:avLst>
                </a:prstGeom>
                <a:solidFill>
                  <a:srgbClr val="4F81BD">
                    <a:alpha val="69804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ube 9"/>
                <p:cNvSpPr/>
                <p:nvPr/>
              </p:nvSpPr>
              <p:spPr>
                <a:xfrm>
                  <a:off x="3048000" y="3886200"/>
                  <a:ext cx="1295400" cy="1763486"/>
                </a:xfrm>
                <a:prstGeom prst="cube">
                  <a:avLst>
                    <a:gd name="adj" fmla="val 39900"/>
                  </a:avLst>
                </a:prstGeom>
                <a:solidFill>
                  <a:srgbClr val="FFFF00">
                    <a:alpha val="69804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ube 10"/>
                <p:cNvSpPr/>
                <p:nvPr/>
              </p:nvSpPr>
              <p:spPr>
                <a:xfrm>
                  <a:off x="3810000" y="3886200"/>
                  <a:ext cx="838199" cy="1763486"/>
                </a:xfrm>
                <a:prstGeom prst="cube">
                  <a:avLst>
                    <a:gd name="adj" fmla="val 61654"/>
                  </a:avLst>
                </a:prstGeom>
                <a:solidFill>
                  <a:srgbClr val="4F81BD">
                    <a:alpha val="69804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Flowchart: Direct Access Storage 13"/>
              <p:cNvSpPr/>
              <p:nvPr/>
            </p:nvSpPr>
            <p:spPr>
              <a:xfrm>
                <a:off x="4942618" y="4229100"/>
                <a:ext cx="1077182" cy="1143000"/>
              </a:xfrm>
              <a:prstGeom prst="flowChartMagneticDrum">
                <a:avLst/>
              </a:prstGeom>
              <a:solidFill>
                <a:srgbClr val="FF00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5671457" y="4495800"/>
                <a:ext cx="304800" cy="5334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6" idx="1"/>
              </p:cNvCxnSpPr>
              <p:nvPr/>
            </p:nvCxnSpPr>
            <p:spPr>
              <a:xfrm flipH="1" flipV="1">
                <a:off x="2978214" y="4383986"/>
                <a:ext cx="26243" cy="1597715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4648200" y="4383985"/>
                <a:ext cx="26243" cy="1597715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8202" y="961718"/>
              <a:ext cx="2911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Guide field on rotation stage</a:t>
              </a:r>
            </a:p>
            <a:p>
              <a:pPr algn="ctr"/>
              <a:r>
                <a:rPr lang="en-US" b="1" dirty="0" smtClean="0"/>
                <a:t>(Spin rotator)</a:t>
              </a:r>
              <a:endParaRPr lang="en-US" b="1" dirty="0"/>
            </a:p>
          </p:txBody>
        </p:sp>
        <p:cxnSp>
          <p:nvCxnSpPr>
            <p:cNvPr id="37" name="Straight Arrow Connector 36"/>
            <p:cNvCxnSpPr>
              <a:stCxn id="35" idx="2"/>
            </p:cNvCxnSpPr>
            <p:nvPr/>
          </p:nvCxnSpPr>
          <p:spPr>
            <a:xfrm>
              <a:off x="1673858" y="1608049"/>
              <a:ext cx="678198" cy="794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56236" y="5317136"/>
              <a:ext cx="22402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Front precession field</a:t>
              </a:r>
            </a:p>
            <a:p>
              <a:pPr algn="ctr"/>
              <a:r>
                <a:rPr lang="en-US" b="1" dirty="0" smtClean="0"/>
                <a:t>(spin nutator)</a:t>
              </a:r>
              <a:endParaRPr lang="en-US" b="1" dirty="0"/>
            </a:p>
          </p:txBody>
        </p:sp>
        <p:cxnSp>
          <p:nvCxnSpPr>
            <p:cNvPr id="41" name="Straight Arrow Connector 40"/>
            <p:cNvCxnSpPr>
              <a:stCxn id="40" idx="3"/>
            </p:cNvCxnSpPr>
            <p:nvPr/>
          </p:nvCxnSpPr>
          <p:spPr>
            <a:xfrm flipV="1">
              <a:off x="2796465" y="3839322"/>
              <a:ext cx="285461" cy="18009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564919" y="5438832"/>
              <a:ext cx="2181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Back precession field</a:t>
              </a:r>
            </a:p>
            <a:p>
              <a:pPr algn="ctr"/>
              <a:r>
                <a:rPr lang="en-US" b="1" dirty="0" smtClean="0"/>
                <a:t>(spin nutator)</a:t>
              </a:r>
              <a:endParaRPr lang="en-US" b="1" dirty="0"/>
            </a:p>
          </p:txBody>
        </p:sp>
        <p:cxnSp>
          <p:nvCxnSpPr>
            <p:cNvPr id="46" name="Straight Arrow Connector 45"/>
            <p:cNvCxnSpPr>
              <a:stCxn id="45" idx="0"/>
            </p:cNvCxnSpPr>
            <p:nvPr/>
          </p:nvCxnSpPr>
          <p:spPr>
            <a:xfrm flipV="1">
              <a:off x="4655442" y="3839324"/>
              <a:ext cx="341743" cy="1599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5" idx="2"/>
            </p:cNvCxnSpPr>
            <p:nvPr/>
          </p:nvCxnSpPr>
          <p:spPr>
            <a:xfrm>
              <a:off x="1673858" y="1608049"/>
              <a:ext cx="4030256" cy="794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596498" y="1114118"/>
              <a:ext cx="1981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Zero field chamber</a:t>
              </a:r>
              <a:endParaRPr lang="en-US" b="1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4713514" y="1284883"/>
              <a:ext cx="1882984" cy="3231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530171" y="1906603"/>
              <a:ext cx="29863" cy="193271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96498" y="3797483"/>
              <a:ext cx="201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Analyzing direction</a:t>
              </a:r>
              <a:endParaRPr lang="en-US" b="1" dirty="0"/>
            </a:p>
          </p:txBody>
        </p:sp>
      </p:grpSp>
      <p:pic>
        <p:nvPicPr>
          <p:cNvPr id="28674" name="Picture 2" descr="http://upload.wikimedia.org/wikipedia/commons/thumb/4/4f/3D_Spherical.svg/240px-3D_Spheric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61" y="4004793"/>
            <a:ext cx="3084548" cy="2853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4201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Capacity of Spin nutator for SANS experiment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240" y="827314"/>
            <a:ext cx="8229600" cy="6019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a typical 90 nutation, 3.438 </a:t>
            </a:r>
            <a:r>
              <a:rPr lang="en-US" sz="2000" dirty="0" err="1" smtClean="0"/>
              <a:t>deg</a:t>
            </a:r>
            <a:r>
              <a:rPr lang="en-US" sz="2000" dirty="0" smtClean="0"/>
              <a:t> difference is generated, which causes </a:t>
            </a:r>
          </a:p>
          <a:p>
            <a:pPr marL="0" indent="0">
              <a:buNone/>
            </a:pPr>
            <a:r>
              <a:rPr lang="en-US" sz="2000" dirty="0" smtClean="0"/>
              <a:t>~ 0.17% depolarization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1583" y="1447800"/>
            <a:ext cx="4469833" cy="2819400"/>
            <a:chOff x="533400" y="1600200"/>
            <a:chExt cx="4469833" cy="28194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33400" y="3009900"/>
              <a:ext cx="3886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52600" y="1600200"/>
              <a:ext cx="1066800" cy="281940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33400" y="3009900"/>
              <a:ext cx="3886200" cy="6313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4107450">
              <a:off x="2871930" y="2923183"/>
              <a:ext cx="669223" cy="414829"/>
            </a:xfrm>
            <a:prstGeom prst="arc">
              <a:avLst>
                <a:gd name="adj1" fmla="val 15446931"/>
                <a:gd name="adj2" fmla="val 7992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89677" y="3115223"/>
              <a:ext cx="151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0.3deg – 5deg</a:t>
              </a:r>
              <a:endParaRPr lang="en-US" b="1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0369"/>
              </p:ext>
            </p:extLst>
          </p:nvPr>
        </p:nvGraphicFramePr>
        <p:xfrm>
          <a:off x="381000" y="5181600"/>
          <a:ext cx="808181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3" name="Equation" r:id="rId4" imgW="4444920" imgH="419040" progId="Equation.DSMT4">
                  <p:embed/>
                </p:oleObj>
              </mc:Choice>
              <mc:Fallback>
                <p:oleObj name="Equation" r:id="rId4" imgW="4444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5181600"/>
                        <a:ext cx="808181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56917"/>
              </p:ext>
            </p:extLst>
          </p:nvPr>
        </p:nvGraphicFramePr>
        <p:xfrm>
          <a:off x="381000" y="4572000"/>
          <a:ext cx="2722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" name="Equation" r:id="rId6" imgW="1663560" imgH="419040" progId="Equation.DSMT4">
                  <p:embed/>
                </p:oleObj>
              </mc:Choice>
              <mc:Fallback>
                <p:oleObj name="Equation" r:id="rId6" imgW="1663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4572000"/>
                        <a:ext cx="27225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16074"/>
              </p:ext>
            </p:extLst>
          </p:nvPr>
        </p:nvGraphicFramePr>
        <p:xfrm>
          <a:off x="2768674" y="2898673"/>
          <a:ext cx="279326" cy="39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8674" y="2898673"/>
                        <a:ext cx="279326" cy="391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28939"/>
              </p:ext>
            </p:extLst>
          </p:nvPr>
        </p:nvGraphicFramePr>
        <p:xfrm>
          <a:off x="1854483" y="2340796"/>
          <a:ext cx="2794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483" y="2340796"/>
                        <a:ext cx="2794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/>
          <p:nvPr/>
        </p:nvSpPr>
        <p:spPr>
          <a:xfrm rot="5400000">
            <a:off x="1895516" y="2225433"/>
            <a:ext cx="210316" cy="105381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800000" flipV="1">
            <a:off x="1886253" y="2766905"/>
            <a:ext cx="210316" cy="105381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0186"/>
              </p:ext>
            </p:extLst>
          </p:nvPr>
        </p:nvGraphicFramePr>
        <p:xfrm>
          <a:off x="1799374" y="3403696"/>
          <a:ext cx="3635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374" y="3403696"/>
                        <a:ext cx="3635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Next Step Device – What experiment?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MnSi</a:t>
            </a:r>
            <a:r>
              <a:rPr lang="en-US" sz="2400" dirty="0" smtClean="0"/>
              <a:t> – </a:t>
            </a:r>
            <a:r>
              <a:rPr lang="en-US" sz="2400" dirty="0" err="1" smtClean="0"/>
              <a:t>Candidant</a:t>
            </a:r>
            <a:r>
              <a:rPr lang="en-US" sz="2400" dirty="0" smtClean="0"/>
              <a:t> for SANS experiment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Curie temperature: 29K</a:t>
            </a:r>
          </a:p>
          <a:p>
            <a:pPr marL="0" indent="0">
              <a:buNone/>
            </a:pPr>
            <a:r>
              <a:rPr lang="en-US" sz="2400" dirty="0"/>
              <a:t>Below </a:t>
            </a:r>
            <a:r>
              <a:rPr lang="en-US" sz="2400" dirty="0" err="1"/>
              <a:t>Tc</a:t>
            </a:r>
            <a:r>
              <a:rPr lang="en-US" sz="2400" dirty="0"/>
              <a:t>: single chirality spiral</a:t>
            </a:r>
          </a:p>
          <a:p>
            <a:pPr marL="0" indent="0">
              <a:buNone/>
            </a:pPr>
            <a:r>
              <a:rPr lang="en-US" sz="2400" dirty="0"/>
              <a:t>structure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Propagation vector: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Small Angel scattering experiment </a:t>
            </a:r>
          </a:p>
          <a:p>
            <a:pPr marL="0" indent="0">
              <a:buNone/>
            </a:pPr>
            <a:r>
              <a:rPr lang="en-US" sz="2000" dirty="0" smtClean="0"/>
              <a:t>Done by both </a:t>
            </a:r>
            <a:r>
              <a:rPr lang="en-US" sz="2000" dirty="0" err="1" smtClean="0"/>
              <a:t>CryoPAD</a:t>
            </a:r>
            <a:r>
              <a:rPr lang="en-US" sz="2000" dirty="0" smtClean="0"/>
              <a:t> and </a:t>
            </a:r>
            <a:r>
              <a:rPr lang="en-US" sz="2000" dirty="0" err="1" smtClean="0"/>
              <a:t>MuPAD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35" y="1752600"/>
            <a:ext cx="4297821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86144"/>
              </p:ext>
            </p:extLst>
          </p:nvPr>
        </p:nvGraphicFramePr>
        <p:xfrm>
          <a:off x="533400" y="4038600"/>
          <a:ext cx="234007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5" imgW="1511280" imgH="393480" progId="Equation.DSMT4">
                  <p:embed/>
                </p:oleObj>
              </mc:Choice>
              <mc:Fallback>
                <p:oleObj name="Equation" r:id="rId5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038600"/>
                        <a:ext cx="234007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0907" y="1375370"/>
            <a:ext cx="160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Phase Diagram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30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Research Plan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Research Steps: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Neutron spin nutator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Spherical neutron spin manipulation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Spherical neutron polarimetry with SANS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Fully functional SNP device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Condensed Matter Experiment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(Further Improvement – Time of Flight method)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Next step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943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Fully functional SNP </a:t>
            </a:r>
            <a:r>
              <a:rPr lang="en-US" sz="2400" dirty="0" smtClean="0"/>
              <a:t>device  on a Optical Platform?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859625" y="1701140"/>
            <a:ext cx="6959245" cy="4259473"/>
            <a:chOff x="1230086" y="1960680"/>
            <a:chExt cx="5638800" cy="3657600"/>
          </a:xfrm>
        </p:grpSpPr>
        <p:grpSp>
          <p:nvGrpSpPr>
            <p:cNvPr id="15" name="Group 14"/>
            <p:cNvGrpSpPr/>
            <p:nvPr/>
          </p:nvGrpSpPr>
          <p:grpSpPr>
            <a:xfrm>
              <a:off x="1230086" y="1960680"/>
              <a:ext cx="5638800" cy="3657600"/>
              <a:chOff x="1524000" y="1828800"/>
              <a:chExt cx="5638800" cy="365760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1752600" y="3048000"/>
                <a:ext cx="281940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572000" y="3048000"/>
                <a:ext cx="1752600" cy="17526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lowchart: Connector 6"/>
              <p:cNvSpPr/>
              <p:nvPr/>
            </p:nvSpPr>
            <p:spPr>
              <a:xfrm>
                <a:off x="4343400" y="28194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94313" y="2639786"/>
                <a:ext cx="544287" cy="838200"/>
              </a:xfrm>
              <a:prstGeom prst="rect">
                <a:avLst/>
              </a:prstGeom>
              <a:solidFill>
                <a:srgbClr val="4F81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118756" y="2639786"/>
                <a:ext cx="375557" cy="8382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753537">
                <a:off x="4847108" y="3165105"/>
                <a:ext cx="608266" cy="838200"/>
              </a:xfrm>
              <a:prstGeom prst="rect">
                <a:avLst/>
              </a:prstGeom>
              <a:solidFill>
                <a:srgbClr val="4F81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2753537">
                <a:off x="5301157" y="3496526"/>
                <a:ext cx="356461" cy="844424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2753537">
                <a:off x="5887554" y="4101709"/>
                <a:ext cx="375557" cy="838200"/>
              </a:xfrm>
              <a:prstGeom prst="rect">
                <a:avLst/>
              </a:prstGeom>
              <a:solidFill>
                <a:srgbClr val="4F81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2753537">
                <a:off x="6319177" y="4528237"/>
                <a:ext cx="375557" cy="838200"/>
              </a:xfrm>
              <a:prstGeom prst="rect">
                <a:avLst/>
              </a:prstGeom>
              <a:solidFill>
                <a:srgbClr val="4F81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524000" y="1828800"/>
                <a:ext cx="5638800" cy="365760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3869870" y="2343150"/>
                <a:ext cx="1404260" cy="1409700"/>
              </a:xfrm>
              <a:prstGeom prst="flowChartConnector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576449" y="2130653"/>
              <a:ext cx="132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 rotator</a:t>
              </a:r>
              <a:endParaRPr lang="en-US" b="1" dirty="0"/>
            </a:p>
          </p:txBody>
        </p:sp>
        <p:cxnSp>
          <p:nvCxnSpPr>
            <p:cNvPr id="47" name="Straight Arrow Connector 46"/>
            <p:cNvCxnSpPr>
              <a:stCxn id="44" idx="2"/>
            </p:cNvCxnSpPr>
            <p:nvPr/>
          </p:nvCxnSpPr>
          <p:spPr>
            <a:xfrm>
              <a:off x="2238746" y="2499985"/>
              <a:ext cx="782040" cy="568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36637" y="1968228"/>
              <a:ext cx="1369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 nutator</a:t>
              </a:r>
              <a:endParaRPr lang="en-US" b="1" dirty="0"/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 flipH="1">
              <a:off x="3472542" y="2337560"/>
              <a:ext cx="248642" cy="730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271155" y="4593406"/>
              <a:ext cx="132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 rotator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59439" y="4147085"/>
              <a:ext cx="1369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 nutator</a:t>
              </a:r>
              <a:endParaRPr 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10976" y="4976182"/>
              <a:ext cx="1009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Analyzer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38593" y="5248948"/>
              <a:ext cx="101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Detector</a:t>
              </a:r>
              <a:endParaRPr lang="en-US" b="1" dirty="0"/>
            </a:p>
          </p:txBody>
        </p:sp>
        <p:cxnSp>
          <p:nvCxnSpPr>
            <p:cNvPr id="58" name="Straight Arrow Connector 57"/>
            <p:cNvCxnSpPr>
              <a:stCxn id="55" idx="3"/>
            </p:cNvCxnSpPr>
            <p:nvPr/>
          </p:nvCxnSpPr>
          <p:spPr>
            <a:xfrm flipV="1">
              <a:off x="4028532" y="3884730"/>
              <a:ext cx="567217" cy="447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527421" y="4331751"/>
              <a:ext cx="485903" cy="446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3"/>
            </p:cNvCxnSpPr>
            <p:nvPr/>
          </p:nvCxnSpPr>
          <p:spPr>
            <a:xfrm flipV="1">
              <a:off x="5120355" y="4778072"/>
              <a:ext cx="492331" cy="382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622167" y="5248948"/>
              <a:ext cx="492331" cy="213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22501" y="2152894"/>
              <a:ext cx="1780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Detachable </a:t>
              </a:r>
            </a:p>
            <a:p>
              <a:pPr algn="ctr"/>
              <a:r>
                <a:rPr lang="en-US" b="1" dirty="0" smtClean="0"/>
                <a:t>Mu-Metal Shield</a:t>
              </a:r>
              <a:endParaRPr lang="en-US" b="1" dirty="0"/>
            </a:p>
          </p:txBody>
        </p:sp>
        <p:cxnSp>
          <p:nvCxnSpPr>
            <p:cNvPr id="67" name="Straight Arrow Connector 66"/>
            <p:cNvCxnSpPr>
              <a:stCxn id="66" idx="2"/>
            </p:cNvCxnSpPr>
            <p:nvPr/>
          </p:nvCxnSpPr>
          <p:spPr>
            <a:xfrm flipH="1">
              <a:off x="4922501" y="2799225"/>
              <a:ext cx="890308" cy="1520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7" idx="3"/>
            </p:cNvCxnSpPr>
            <p:nvPr/>
          </p:nvCxnSpPr>
          <p:spPr>
            <a:xfrm flipV="1">
              <a:off x="3012620" y="3341525"/>
              <a:ext cx="1103821" cy="5432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122633" y="373890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Sample</a:t>
              </a:r>
              <a:endParaRPr 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30086" y="5248948"/>
              <a:ext cx="1750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Optical Platform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34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General Description of SNP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Polarized neutron diffraction experiment method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Makes maximum usage of neutron spin manipulation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Introduce and detect neutron spin polarization at any direction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14" y="1023257"/>
            <a:ext cx="6553200" cy="403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M. </a:t>
            </a:r>
            <a:r>
              <a:rPr lang="en-US" dirty="0" err="1" smtClean="0"/>
              <a:t>Janoshek</a:t>
            </a:r>
            <a:r>
              <a:rPr lang="en-US" dirty="0" smtClean="0"/>
              <a:t> (2007)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743200"/>
            <a:ext cx="2203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X: Along Q</a:t>
            </a:r>
          </a:p>
          <a:p>
            <a:r>
              <a:rPr lang="en-US" b="1" dirty="0" smtClean="0"/>
              <a:t>Z: Vertical</a:t>
            </a:r>
          </a:p>
          <a:p>
            <a:r>
              <a:rPr lang="en-US" b="1" dirty="0" smtClean="0"/>
              <a:t>Y: Form a Cartesian coordinate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289" y="445989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Analyzer</a:t>
            </a:r>
          </a:p>
          <a:p>
            <a:pPr algn="ctr"/>
            <a:r>
              <a:rPr lang="en-US" b="1" dirty="0" smtClean="0"/>
              <a:t>&amp; Detector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63889" y="4820155"/>
            <a:ext cx="1031711" cy="37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191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/>
              <a:t>Spherical Neutron Polarimetry is a very powerful experimental method to detect </a:t>
            </a:r>
            <a:r>
              <a:rPr lang="en-US" dirty="0" smtClean="0"/>
              <a:t>material.</a:t>
            </a:r>
          </a:p>
          <a:p>
            <a:pPr marL="457200" indent="-457200">
              <a:buAutoNum type="arabicPeriod"/>
            </a:pPr>
            <a:r>
              <a:rPr lang="en-US" dirty="0"/>
              <a:t>Develop a device that could fulfill spherical neutron polarimetry experiment method, based on available neutron sources in U.S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first step of research, which is making spin nutator has finished, the nutator made is suitable for further development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Still a lot of work to do.</a:t>
            </a:r>
          </a:p>
        </p:txBody>
      </p:sp>
    </p:spTree>
    <p:extLst>
      <p:ext uri="{BB962C8B-B14F-4D97-AF65-F5344CB8AC3E}">
        <p14:creationId xmlns:p14="http://schemas.microsoft.com/office/powerpoint/2010/main" val="14581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-676187" y="1920022"/>
            <a:ext cx="10048788" cy="2196920"/>
            <a:chOff x="549527" y="2507377"/>
            <a:chExt cx="8095928" cy="1609566"/>
          </a:xfrm>
        </p:grpSpPr>
        <p:sp>
          <p:nvSpPr>
            <p:cNvPr id="4" name="Rectangle 3"/>
            <p:cNvSpPr/>
            <p:nvPr/>
          </p:nvSpPr>
          <p:spPr>
            <a:xfrm>
              <a:off x="1925913" y="3124200"/>
              <a:ext cx="685800" cy="685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18232" y="3124200"/>
              <a:ext cx="685800" cy="6858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04032" y="3124200"/>
              <a:ext cx="685800" cy="685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3258" y="2812018"/>
              <a:ext cx="45719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13258" y="3545443"/>
              <a:ext cx="45719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4669113" y="3124200"/>
              <a:ext cx="609600" cy="6858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10800000">
              <a:off x="4670832" y="3124200"/>
              <a:ext cx="609600" cy="68580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66232" y="3124201"/>
              <a:ext cx="685800" cy="6858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52032" y="3124201"/>
              <a:ext cx="685800" cy="6858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48862" y="2809875"/>
              <a:ext cx="45719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4578" y="3543300"/>
              <a:ext cx="45719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42632" y="3124201"/>
              <a:ext cx="685800" cy="685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0246" y="2516086"/>
              <a:ext cx="364456" cy="24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</a:t>
              </a:r>
              <a:r>
                <a:rPr lang="en-US" sz="1600" b="1" dirty="0" smtClean="0"/>
                <a:t>lit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93026" y="2507377"/>
              <a:ext cx="364456" cy="24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</a:t>
              </a:r>
              <a:r>
                <a:rPr lang="en-US" sz="1600" b="1" dirty="0" smtClean="0"/>
                <a:t>lit</a:t>
              </a:r>
              <a:endParaRPr lang="en-US" sz="16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950926" y="3457575"/>
              <a:ext cx="6880487" cy="9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49527" y="3116818"/>
              <a:ext cx="685800" cy="685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07724" y="2853611"/>
              <a:ext cx="592614" cy="24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V Coil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37348" y="2852901"/>
              <a:ext cx="688903" cy="24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V Coil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5287" y="2864176"/>
              <a:ext cx="1359030" cy="24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Wollaston Prism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187" y="2878800"/>
              <a:ext cx="750684" cy="24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Source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179" y="2720957"/>
              <a:ext cx="1315268" cy="42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Polarizaer</a:t>
              </a:r>
              <a:r>
                <a:rPr lang="en-US" sz="1600" b="1" dirty="0" smtClean="0"/>
                <a:t> &amp;</a:t>
              </a:r>
            </a:p>
            <a:p>
              <a:pPr algn="ctr"/>
              <a:r>
                <a:rPr lang="en-US" sz="1600" b="1" dirty="0" err="1" smtClean="0"/>
                <a:t>Monochromater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87004" y="2650667"/>
              <a:ext cx="1258451" cy="47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Analyzer &amp;</a:t>
              </a:r>
            </a:p>
            <a:p>
              <a:pPr algn="ctr"/>
              <a:r>
                <a:rPr lang="en-US" dirty="0" smtClean="0"/>
                <a:t>Detector</a:t>
              </a: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18011" y="3578737"/>
              <a:ext cx="179011" cy="189740"/>
              <a:chOff x="2132439" y="4038600"/>
              <a:chExt cx="310848" cy="33337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132439" y="4038600"/>
                <a:ext cx="310848" cy="3333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64276" y="4182235"/>
                <a:ext cx="47174" cy="4610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5021818" y="3193778"/>
              <a:ext cx="179011" cy="1897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69438" y="3250064"/>
              <a:ext cx="83769" cy="77167"/>
              <a:chOff x="4648200" y="2450067"/>
              <a:chExt cx="159691" cy="15025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648200" y="2450067"/>
                <a:ext cx="159691" cy="1502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648200" y="2454144"/>
                <a:ext cx="152400" cy="1461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50"/>
            <p:cNvSpPr/>
            <p:nvPr/>
          </p:nvSpPr>
          <p:spPr>
            <a:xfrm>
              <a:off x="6048380" y="3574783"/>
              <a:ext cx="179011" cy="1897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096000" y="3631069"/>
              <a:ext cx="83769" cy="77167"/>
              <a:chOff x="4648200" y="2450067"/>
              <a:chExt cx="159691" cy="150257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648200" y="2450067"/>
                <a:ext cx="159691" cy="1502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648200" y="2454144"/>
                <a:ext cx="152400" cy="1461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657600" y="3575829"/>
              <a:ext cx="179011" cy="189740"/>
              <a:chOff x="2132439" y="4038600"/>
              <a:chExt cx="310848" cy="333375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132439" y="4038600"/>
                <a:ext cx="310848" cy="3333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64276" y="4182235"/>
                <a:ext cx="47174" cy="4610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3048000" y="3554921"/>
              <a:ext cx="0" cy="21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6781800" y="3581160"/>
              <a:ext cx="0" cy="21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057400" y="3566135"/>
              <a:ext cx="0" cy="21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7745506" y="3583072"/>
              <a:ext cx="0" cy="21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39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Basic formulae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680748"/>
            <a:ext cx="8458200" cy="6253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Basic formula for polarized neutron scattering developed by </a:t>
            </a:r>
            <a:r>
              <a:rPr lang="en-US" sz="2400" dirty="0" err="1" smtClean="0"/>
              <a:t>Blume</a:t>
            </a:r>
            <a:r>
              <a:rPr lang="en-US" sz="2400" dirty="0" smtClean="0"/>
              <a:t> (1963) and </a:t>
            </a:r>
            <a:r>
              <a:rPr lang="en-US" sz="2400" dirty="0" err="1" smtClean="0"/>
              <a:t>Maleeve</a:t>
            </a:r>
            <a:r>
              <a:rPr lang="en-US" sz="2400" dirty="0" smtClean="0"/>
              <a:t> (1999)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		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: </a:t>
            </a:r>
            <a:r>
              <a:rPr lang="en-US" sz="2000" dirty="0" smtClean="0"/>
              <a:t>Total scattering cross section			</a:t>
            </a:r>
            <a:r>
              <a:rPr lang="en-US" sz="2400" dirty="0"/>
              <a:t> : </a:t>
            </a:r>
            <a:r>
              <a:rPr lang="en-US" sz="2000" dirty="0"/>
              <a:t>Final polarization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: Initial polarization</a:t>
            </a:r>
          </a:p>
          <a:p>
            <a:pPr marL="457200" lvl="1" indent="0">
              <a:buNone/>
            </a:pPr>
            <a:r>
              <a:rPr lang="en-US" sz="2000" dirty="0"/>
              <a:t>: </a:t>
            </a:r>
            <a:r>
              <a:rPr lang="en-US" sz="2000" dirty="0" smtClean="0"/>
              <a:t>Magnetic scattering vector component perpendicular to          (x direction)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43111" y="3744800"/>
            <a:ext cx="7793781" cy="1066800"/>
            <a:chOff x="228600" y="4495801"/>
            <a:chExt cx="8614410" cy="129539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336712"/>
                </p:ext>
              </p:extLst>
            </p:nvPr>
          </p:nvGraphicFramePr>
          <p:xfrm>
            <a:off x="228600" y="4495801"/>
            <a:ext cx="7793038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" name="Equation" r:id="rId3" imgW="4089240" imgH="393480" progId="Equation.DSMT4">
                    <p:embed/>
                  </p:oleObj>
                </mc:Choice>
                <mc:Fallback>
                  <p:oleObj name="Equation" r:id="rId3" imgW="4089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8600" y="4495801"/>
                          <a:ext cx="7793038" cy="750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559100"/>
                </p:ext>
              </p:extLst>
            </p:nvPr>
          </p:nvGraphicFramePr>
          <p:xfrm>
            <a:off x="1295400" y="5257800"/>
            <a:ext cx="754761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" name="Equation" r:id="rId5" imgW="3593880" imgH="253800" progId="Equation.DSMT4">
                    <p:embed/>
                  </p:oleObj>
                </mc:Choice>
                <mc:Fallback>
                  <p:oleObj name="Equation" r:id="rId5" imgW="3593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95400" y="5257800"/>
                          <a:ext cx="754761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346256" y="1941453"/>
            <a:ext cx="8382000" cy="1434015"/>
            <a:chOff x="457200" y="2647966"/>
            <a:chExt cx="8382000" cy="143401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229272"/>
                </p:ext>
              </p:extLst>
            </p:nvPr>
          </p:nvGraphicFramePr>
          <p:xfrm>
            <a:off x="457200" y="3178237"/>
            <a:ext cx="8382000" cy="493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" name="Equation" r:id="rId7" imgW="4317840" imgH="253800" progId="Equation.DSMT4">
                    <p:embed/>
                  </p:oleObj>
                </mc:Choice>
                <mc:Fallback>
                  <p:oleObj name="Equation" r:id="rId7" imgW="43178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7200" y="3178237"/>
                          <a:ext cx="8382000" cy="493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30084" y="2678668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Nuclear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1582054" y="2760115"/>
              <a:ext cx="196334" cy="68580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78804" y="3712649"/>
              <a:ext cx="122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Incoherent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2655366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Magnetic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4030" y="2647966"/>
              <a:ext cx="1356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Interference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2678668"/>
              <a:ext cx="7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Chiral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 flipV="1">
              <a:off x="2232095" y="3427961"/>
              <a:ext cx="196335" cy="503987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3140333" y="2771392"/>
              <a:ext cx="196334" cy="68580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5400000">
              <a:off x="5263145" y="1770004"/>
              <a:ext cx="217910" cy="266700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5400000">
              <a:off x="7820994" y="2270453"/>
              <a:ext cx="207611" cy="167640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60150"/>
              </p:ext>
            </p:extLst>
          </p:nvPr>
        </p:nvGraphicFramePr>
        <p:xfrm>
          <a:off x="304800" y="5410200"/>
          <a:ext cx="609600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" name="Equation" r:id="rId9" imgW="317160" imgH="228600" progId="Equation.DSMT4">
                  <p:embed/>
                </p:oleObj>
              </mc:Choice>
              <mc:Fallback>
                <p:oleObj name="Equation" r:id="rId9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5410200"/>
                        <a:ext cx="609600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67168"/>
              </p:ext>
            </p:extLst>
          </p:nvPr>
        </p:nvGraphicFramePr>
        <p:xfrm>
          <a:off x="4424487" y="5334000"/>
          <a:ext cx="151473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" name="Equation" r:id="rId11" imgW="825480" imgH="457200" progId="Equation.DSMT4">
                  <p:embed/>
                </p:oleObj>
              </mc:Choice>
              <mc:Fallback>
                <p:oleObj name="Equation" r:id="rId11" imgW="825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4487" y="5334000"/>
                        <a:ext cx="151473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0741"/>
              </p:ext>
            </p:extLst>
          </p:nvPr>
        </p:nvGraphicFramePr>
        <p:xfrm>
          <a:off x="531115" y="5867400"/>
          <a:ext cx="269736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1115" y="5867400"/>
                        <a:ext cx="269736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5983" y="3299499"/>
            <a:ext cx="22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Nuclear &amp; incoherent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5400000">
            <a:off x="1990160" y="3070672"/>
            <a:ext cx="196336" cy="139265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>
            <a:off x="5004265" y="1792121"/>
            <a:ext cx="196336" cy="394975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62862" y="329949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Magnetic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 flipV="1">
            <a:off x="3734554" y="2361634"/>
            <a:ext cx="98167" cy="491094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71827" y="4866189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Interference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16200000" flipV="1">
            <a:off x="7179714" y="4188502"/>
            <a:ext cx="49083" cy="1219199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84887" y="4866223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Chiral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82993"/>
              </p:ext>
            </p:extLst>
          </p:nvPr>
        </p:nvGraphicFramePr>
        <p:xfrm>
          <a:off x="442913" y="628015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" name="Equation" r:id="rId15" imgW="253800" imgH="253800" progId="Equation.DSMT4">
                  <p:embed/>
                </p:oleObj>
              </mc:Choice>
              <mc:Fallback>
                <p:oleObj name="Equation" r:id="rId15" imgW="25380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628015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76429"/>
              </p:ext>
            </p:extLst>
          </p:nvPr>
        </p:nvGraphicFramePr>
        <p:xfrm>
          <a:off x="6973888" y="6183313"/>
          <a:ext cx="2682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" name="Equation" r:id="rId17" imgW="152280" imgH="241200" progId="Equation.DSMT4">
                  <p:embed/>
                </p:oleObj>
              </mc:Choice>
              <mc:Fallback>
                <p:oleObj name="Equation" r:id="rId17" imgW="152280" imgH="241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6183313"/>
                        <a:ext cx="2682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8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From formula to experiment - Example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838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MnWO4 - Pure coherent, magnetic scattering</a:t>
            </a:r>
          </a:p>
          <a:p>
            <a:pPr marL="0" indent="0">
              <a:buNone/>
            </a:pPr>
            <a:r>
              <a:rPr lang="en-US" sz="2400" dirty="0" smtClean="0"/>
              <a:t>Want to measure the magnetic and chiral scattering term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068286"/>
            <a:ext cx="7162800" cy="457200"/>
            <a:chOff x="607979" y="2122715"/>
            <a:chExt cx="7315200" cy="46808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126586"/>
                </p:ext>
              </p:extLst>
            </p:nvPr>
          </p:nvGraphicFramePr>
          <p:xfrm>
            <a:off x="607979" y="2122715"/>
            <a:ext cx="7315200" cy="430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0" name="Equation" r:id="rId3" imgW="4317840" imgH="253800" progId="Equation.DSMT4">
                    <p:embed/>
                  </p:oleObj>
                </mc:Choice>
                <mc:Fallback>
                  <p:oleObj name="Equation" r:id="rId3" imgW="43178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7979" y="2122715"/>
                          <a:ext cx="7315200" cy="430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1447800" y="21336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133600" y="21336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114800" y="21336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410200" y="21336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6643" y="2626971"/>
            <a:ext cx="7674396" cy="1068727"/>
            <a:chOff x="322262" y="2659063"/>
            <a:chExt cx="7929563" cy="115093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514383"/>
                </p:ext>
              </p:extLst>
            </p:nvPr>
          </p:nvGraphicFramePr>
          <p:xfrm>
            <a:off x="322262" y="2659063"/>
            <a:ext cx="7051675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1" name="Equation" r:id="rId5" imgW="4089240" imgH="393480" progId="Equation.DSMT4">
                    <p:embed/>
                  </p:oleObj>
                </mc:Choice>
                <mc:Fallback>
                  <p:oleObj name="Equation" r:id="rId5" imgW="4089240" imgH="393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62" y="2659063"/>
                          <a:ext cx="7051675" cy="617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288916"/>
                </p:ext>
              </p:extLst>
            </p:nvPr>
          </p:nvGraphicFramePr>
          <p:xfrm>
            <a:off x="1422400" y="3370262"/>
            <a:ext cx="6829425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2" name="Equation" r:id="rId7" imgW="3593880" imgH="253800" progId="Equation.DSMT4">
                    <p:embed/>
                  </p:oleObj>
                </mc:Choice>
                <mc:Fallback>
                  <p:oleObj name="Equation" r:id="rId7" imgW="3593880" imgH="253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2400" y="3370262"/>
                          <a:ext cx="6829425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Connector 46"/>
            <p:cNvCxnSpPr/>
            <p:nvPr/>
          </p:nvCxnSpPr>
          <p:spPr>
            <a:xfrm flipV="1">
              <a:off x="1714500" y="28194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073729" y="33528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848100" y="33528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25786" y="33528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867400" y="3352800"/>
              <a:ext cx="533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55151"/>
              </p:ext>
            </p:extLst>
          </p:nvPr>
        </p:nvGraphicFramePr>
        <p:xfrm>
          <a:off x="411879" y="3886200"/>
          <a:ext cx="3154486" cy="41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" name="Equation" r:id="rId9" imgW="1917360" imgH="253800" progId="Equation.DSMT4">
                  <p:embed/>
                </p:oleObj>
              </mc:Choice>
              <mc:Fallback>
                <p:oleObj name="Equation" r:id="rId9" imgW="19173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79" y="3886200"/>
                        <a:ext cx="3154486" cy="417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81695"/>
              </p:ext>
            </p:extLst>
          </p:nvPr>
        </p:nvGraphicFramePr>
        <p:xfrm>
          <a:off x="140177" y="4343400"/>
          <a:ext cx="6403022" cy="38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" name="Equation" r:id="rId11" imgW="3822480" imgH="253800" progId="Equation.DSMT4">
                  <p:embed/>
                </p:oleObj>
              </mc:Choice>
              <mc:Fallback>
                <p:oleObj name="Equation" r:id="rId11" imgW="3822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7" y="4343400"/>
                        <a:ext cx="6403022" cy="38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692883"/>
              </p:ext>
            </p:extLst>
          </p:nvPr>
        </p:nvGraphicFramePr>
        <p:xfrm>
          <a:off x="82550" y="5410200"/>
          <a:ext cx="76977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" name="Equation" r:id="rId13" imgW="4863960" imgH="266400" progId="Equation.DSMT4">
                  <p:embed/>
                </p:oleObj>
              </mc:Choice>
              <mc:Fallback>
                <p:oleObj name="Equation" r:id="rId13" imgW="4863960" imgH="26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5410200"/>
                        <a:ext cx="76977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2819400" y="5410200"/>
            <a:ext cx="522288" cy="446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15258" y="5388429"/>
            <a:ext cx="522288" cy="446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547291" y="5388429"/>
            <a:ext cx="522288" cy="446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51050"/>
              </p:ext>
            </p:extLst>
          </p:nvPr>
        </p:nvGraphicFramePr>
        <p:xfrm>
          <a:off x="68441" y="6019800"/>
          <a:ext cx="4573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" name="Equation" r:id="rId15" imgW="2666880" imgH="266400" progId="Equation.DSMT4">
                  <p:embed/>
                </p:oleObj>
              </mc:Choice>
              <mc:Fallback>
                <p:oleObj name="Equation" r:id="rId15" imgW="2666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441" y="6019800"/>
                        <a:ext cx="457358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 flipV="1">
            <a:off x="3599022" y="6009168"/>
            <a:ext cx="522288" cy="446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400800" y="5388429"/>
            <a:ext cx="1524000" cy="468339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050316" y="5992840"/>
            <a:ext cx="820578" cy="479224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2677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Existing SNP device – </a:t>
            </a:r>
            <a:r>
              <a:rPr lang="en-US" sz="2800" dirty="0" err="1" smtClean="0"/>
              <a:t>CryoPAD</a:t>
            </a:r>
            <a:r>
              <a:rPr lang="en-US" sz="2800" dirty="0" smtClean="0"/>
              <a:t> at ILL since 20 years ago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since over 20 years ago.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pioneer work, massive improvement have been made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nowadays most successful SNP device</a:t>
            </a:r>
          </a:p>
          <a:p>
            <a:endParaRPr lang="en-US" sz="2800" dirty="0" smtClean="0"/>
          </a:p>
          <a:p>
            <a:r>
              <a:rPr lang="en-US" sz="2800" dirty="0" smtClean="0"/>
              <a:t>Can </a:t>
            </a:r>
            <a:r>
              <a:rPr lang="en-US" sz="2800" dirty="0"/>
              <a:t>be mounted on Triple axis </a:t>
            </a:r>
            <a:r>
              <a:rPr lang="en-US" sz="2800" dirty="0" smtClean="0"/>
              <a:t>spectrometer</a:t>
            </a:r>
          </a:p>
          <a:p>
            <a:pPr marL="0" indent="0">
              <a:buNone/>
            </a:pPr>
            <a:r>
              <a:rPr lang="en-US" sz="2400" dirty="0" smtClean="0"/>
              <a:t>	 </a:t>
            </a:r>
            <a:r>
              <a:rPr lang="en-US" sz="2000" dirty="0"/>
              <a:t>- Not limited on scattering angle</a:t>
            </a:r>
          </a:p>
          <a:p>
            <a:pPr marL="0" indent="0">
              <a:buNone/>
            </a:pPr>
            <a:r>
              <a:rPr lang="en-US" sz="2000" dirty="0"/>
              <a:t>	 - Not limited on elastic scattering</a:t>
            </a:r>
          </a:p>
          <a:p>
            <a:r>
              <a:rPr lang="en-US" sz="2800" dirty="0" smtClean="0"/>
              <a:t>Independent sample control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000" dirty="0"/>
              <a:t> - </a:t>
            </a:r>
            <a:r>
              <a:rPr lang="en-US" sz="2000" dirty="0" smtClean="0"/>
              <a:t>temperature, external electric field etc.</a:t>
            </a:r>
            <a:endParaRPr lang="en-US" sz="2000" dirty="0"/>
          </a:p>
          <a:p>
            <a:r>
              <a:rPr lang="en-US" sz="2800" dirty="0" smtClean="0"/>
              <a:t>Expensive, Labor consuming</a:t>
            </a:r>
          </a:p>
          <a:p>
            <a:pPr marL="91440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- cryogenic liquid drive</a:t>
            </a:r>
            <a:endParaRPr lang="en-US" sz="2000" dirty="0"/>
          </a:p>
          <a:p>
            <a:pPr lvl="1" algn="r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0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Schematics of </a:t>
            </a:r>
            <a:r>
              <a:rPr lang="en-US" sz="4000" dirty="0" err="1" smtClean="0"/>
              <a:t>CryoPAD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791200"/>
            <a:ext cx="7979230" cy="91440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2000" dirty="0" smtClean="0"/>
              <a:t>Nutator: shift neutron spin from parallel to propagation to perpendicular</a:t>
            </a:r>
          </a:p>
          <a:p>
            <a:pPr marL="457200" lvl="1" indent="0">
              <a:buNone/>
            </a:pPr>
            <a:r>
              <a:rPr lang="en-US" sz="2000" dirty="0" smtClean="0"/>
              <a:t>Precession coil: shift neutron spin via </a:t>
            </a:r>
            <a:r>
              <a:rPr lang="en-US" sz="2000" dirty="0" err="1" smtClean="0"/>
              <a:t>Larmor</a:t>
            </a:r>
            <a:r>
              <a:rPr lang="en-US" sz="2000" dirty="0" smtClean="0"/>
              <a:t> </a:t>
            </a:r>
            <a:r>
              <a:rPr lang="en-US" sz="2000" dirty="0" err="1" smtClean="0"/>
              <a:t>precesion</a:t>
            </a:r>
            <a:endParaRPr lang="en-US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707570"/>
            <a:ext cx="8534401" cy="4956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67000" y="2971800"/>
            <a:ext cx="0" cy="495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37114" y="3467100"/>
            <a:ext cx="0" cy="4136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65724" y="372291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00600" y="4267200"/>
            <a:ext cx="304800" cy="304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6090" y="445225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Alternative design - </a:t>
            </a:r>
            <a:r>
              <a:rPr lang="en-US" sz="4000" dirty="0" err="1" smtClean="0"/>
              <a:t>MuPAD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Technique highlights</a:t>
            </a:r>
          </a:p>
          <a:p>
            <a:r>
              <a:rPr lang="en-US" sz="2800" dirty="0" smtClean="0"/>
              <a:t>Cryogenic free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less cost, less work</a:t>
            </a:r>
            <a:endParaRPr lang="en-US" sz="2400" dirty="0"/>
          </a:p>
          <a:p>
            <a:r>
              <a:rPr lang="en-US" sz="2800" dirty="0" smtClean="0"/>
              <a:t>Can </a:t>
            </a:r>
            <a:r>
              <a:rPr lang="en-US" sz="2800" dirty="0"/>
              <a:t>be mounted on Triple axis </a:t>
            </a:r>
            <a:r>
              <a:rPr lang="en-US" sz="2800" dirty="0" smtClean="0"/>
              <a:t>spectrometer</a:t>
            </a:r>
          </a:p>
          <a:p>
            <a:pPr marL="0" indent="0">
              <a:buNone/>
            </a:pPr>
            <a:r>
              <a:rPr lang="en-US" sz="2000" dirty="0" smtClean="0"/>
              <a:t>	 - </a:t>
            </a:r>
            <a:r>
              <a:rPr lang="en-US" sz="2400" dirty="0" smtClean="0"/>
              <a:t>available </a:t>
            </a:r>
            <a:r>
              <a:rPr lang="en-US" sz="2400" dirty="0"/>
              <a:t>for all kinds of scattering experiment</a:t>
            </a:r>
          </a:p>
          <a:p>
            <a:r>
              <a:rPr lang="en-US" sz="2800" dirty="0" smtClean="0"/>
              <a:t>Polarization controlled by two precession field</a:t>
            </a:r>
          </a:p>
          <a:p>
            <a:endParaRPr lang="en-US" sz="2800" dirty="0" smtClean="0"/>
          </a:p>
          <a:p>
            <a:r>
              <a:rPr lang="en-US" sz="2800" dirty="0" smtClean="0"/>
              <a:t>Need very careful engineering on Precession coil windings and resident field removal</a:t>
            </a:r>
          </a:p>
          <a:p>
            <a:pPr marL="914400" lvl="2" indent="0">
              <a:buNone/>
            </a:pPr>
            <a:r>
              <a:rPr lang="en-US" sz="2000" dirty="0" smtClean="0"/>
              <a:t> - High requirement on engineering support, also expensive</a:t>
            </a:r>
          </a:p>
          <a:p>
            <a:endParaRPr lang="en-US" sz="2800" dirty="0" smtClean="0"/>
          </a:p>
          <a:p>
            <a:pPr lvl="1" algn="r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71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 smtClean="0"/>
              <a:t>MuPAD</a:t>
            </a:r>
            <a:r>
              <a:rPr lang="en-US" sz="4000" dirty="0" smtClean="0"/>
              <a:t> Schematics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680748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400" dirty="0" err="1" smtClean="0"/>
              <a:t>MuPAD</a:t>
            </a:r>
            <a:r>
              <a:rPr lang="en-US" sz="2400" dirty="0" smtClean="0"/>
              <a:t> (prototype build in 2004) at FRM-II in German</a:t>
            </a:r>
          </a:p>
          <a:p>
            <a:pPr marL="0" indent="0">
              <a:buNone/>
            </a:pPr>
            <a:r>
              <a:rPr lang="en-US" sz="2400" dirty="0" smtClean="0"/>
              <a:t>  Design and developed by M. </a:t>
            </a:r>
            <a:r>
              <a:rPr lang="en-US" sz="2400" dirty="0" err="1" smtClean="0"/>
              <a:t>Janoschek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" y="1752600"/>
            <a:ext cx="8730258" cy="469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1308</Words>
  <Application>Microsoft Office PowerPoint</Application>
  <PresentationFormat>On-screen Show (4:3)</PresentationFormat>
  <Paragraphs>349</Paragraphs>
  <Slides>31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Development of Spherical Neutron Polarimetry Device </vt:lpstr>
      <vt:lpstr>Outline</vt:lpstr>
      <vt:lpstr>General Description of SNP</vt:lpstr>
      <vt:lpstr>Basic formulae</vt:lpstr>
      <vt:lpstr>From formula to experiment - Example </vt:lpstr>
      <vt:lpstr>Existing SNP device – CryoPAD at ILL since 20 years ago</vt:lpstr>
      <vt:lpstr>Schematics of CryoPAD</vt:lpstr>
      <vt:lpstr>Alternative design - MuPAD</vt:lpstr>
      <vt:lpstr>MuPAD Schematics</vt:lpstr>
      <vt:lpstr>Research Goal</vt:lpstr>
      <vt:lpstr>Research Plan</vt:lpstr>
      <vt:lpstr>First Step of research</vt:lpstr>
      <vt:lpstr>Nutator component and Assemble Procedure</vt:lpstr>
      <vt:lpstr>Spin Nutator Simulation using Radia </vt:lpstr>
      <vt:lpstr>Cryogenic system setup</vt:lpstr>
      <vt:lpstr>Real Picture and Difficulties </vt:lpstr>
      <vt:lpstr>Beam Setup</vt:lpstr>
      <vt:lpstr>Experiment Setup</vt:lpstr>
      <vt:lpstr>Polarization vs. Wavelength plot with different precession coil currents</vt:lpstr>
      <vt:lpstr>Plot of P/PI=0 and fitting to function</vt:lpstr>
      <vt:lpstr>Fitting Data and the Beam size Comparison</vt:lpstr>
      <vt:lpstr>Choosing a Specific Wavelength and plot polarization through different current</vt:lpstr>
      <vt:lpstr>Experiment summary:</vt:lpstr>
      <vt:lpstr>Next step development</vt:lpstr>
      <vt:lpstr>Next step Device development </vt:lpstr>
      <vt:lpstr>Capacity of Spin nutator for SANS experiment</vt:lpstr>
      <vt:lpstr>Next Step Device – What experiment?</vt:lpstr>
      <vt:lpstr>Research Plan</vt:lpstr>
      <vt:lpstr>Next step development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Spherical Neutron Polarimetry Device using High Tc Superconducting material</dc:title>
  <dc:creator>Radian</dc:creator>
  <cp:lastModifiedBy>Radian</cp:lastModifiedBy>
  <cp:revision>134</cp:revision>
  <cp:lastPrinted>2012-11-26T18:56:41Z</cp:lastPrinted>
  <dcterms:created xsi:type="dcterms:W3CDTF">2012-11-24T19:56:10Z</dcterms:created>
  <dcterms:modified xsi:type="dcterms:W3CDTF">2013-02-01T22:03:57Z</dcterms:modified>
</cp:coreProperties>
</file>